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2"/>
  </p:notesMasterIdLst>
  <p:sldIdLst>
    <p:sldId id="256" r:id="rId2"/>
    <p:sldId id="261" r:id="rId3"/>
    <p:sldId id="264" r:id="rId4"/>
    <p:sldId id="257" r:id="rId5"/>
    <p:sldId id="263" r:id="rId6"/>
    <p:sldId id="260" r:id="rId7"/>
    <p:sldId id="262" r:id="rId8"/>
    <p:sldId id="258" r:id="rId9"/>
    <p:sldId id="259"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raithmell, Julie" initials="WJ" lastIdx="6"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18372"/>
    <a:srgbClr val="45D1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915" autoAdjust="0"/>
  </p:normalViewPr>
  <p:slideViewPr>
    <p:cSldViewPr>
      <p:cViewPr varScale="1">
        <p:scale>
          <a:sx n="70" d="100"/>
          <a:sy n="70" d="100"/>
        </p:scale>
        <p:origin x="1380"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EE5D4C-BC80-44F6-A142-B8EF5D40CE10}" type="datetimeFigureOut">
              <a:rPr lang="en-US" smtClean="0"/>
              <a:t>10/15/2014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231171-D4B4-42F2-B1FE-733657CA93BB}" type="slidenum">
              <a:rPr lang="en-US" smtClean="0"/>
              <a:t>‹#›</a:t>
            </a:fld>
            <a:endParaRPr lang="en-US"/>
          </a:p>
        </p:txBody>
      </p:sp>
    </p:spTree>
    <p:extLst>
      <p:ext uri="{BB962C8B-B14F-4D97-AF65-F5344CB8AC3E}">
        <p14:creationId xmlns:p14="http://schemas.microsoft.com/office/powerpoint/2010/main" val="3253257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231171-D4B4-42F2-B1FE-733657CA93BB}" type="slidenum">
              <a:rPr lang="en-US" smtClean="0"/>
              <a:t>1</a:t>
            </a:fld>
            <a:endParaRPr lang="en-US"/>
          </a:p>
        </p:txBody>
      </p:sp>
    </p:spTree>
    <p:extLst>
      <p:ext uri="{BB962C8B-B14F-4D97-AF65-F5344CB8AC3E}">
        <p14:creationId xmlns:p14="http://schemas.microsoft.com/office/powerpoint/2010/main" val="2337617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Hardening, or armoring, our coastlines with structures such as these </a:t>
            </a:r>
            <a:r>
              <a:rPr lang="en-US" dirty="0" err="1" smtClean="0"/>
              <a:t>geotubes</a:t>
            </a:r>
            <a:r>
              <a:rPr lang="en-US" dirty="0" smtClean="0"/>
              <a:t> create narrow</a:t>
            </a:r>
            <a:r>
              <a:rPr lang="en-US" baseline="0" dirty="0" smtClean="0"/>
              <a:t> beaches or vertical berms along the coast that can’t be used by beach-nesting birds or sea turtles. As sea levels rise these expensive structures will have to be repaired or replaced frequently and hard structures </a:t>
            </a:r>
            <a:r>
              <a:rPr lang="en-US" dirty="0" smtClean="0"/>
              <a:t>will not hold back the ocean</a:t>
            </a:r>
            <a:r>
              <a:rPr lang="en-US" baseline="0" dirty="0" smtClean="0"/>
              <a:t> </a:t>
            </a:r>
            <a:r>
              <a:rPr lang="en-US" dirty="0" smtClean="0"/>
              <a:t>indefinitely. </a:t>
            </a:r>
            <a:endParaRPr lang="en-US" dirty="0"/>
          </a:p>
        </p:txBody>
      </p:sp>
      <p:sp>
        <p:nvSpPr>
          <p:cNvPr id="4" name="Slide Number Placeholder 3"/>
          <p:cNvSpPr>
            <a:spLocks noGrp="1"/>
          </p:cNvSpPr>
          <p:nvPr>
            <p:ph type="sldNum" sz="quarter" idx="10"/>
          </p:nvPr>
        </p:nvSpPr>
        <p:spPr/>
        <p:txBody>
          <a:bodyPr/>
          <a:lstStyle/>
          <a:p>
            <a:fld id="{7C231171-D4B4-42F2-B1FE-733657CA93BB}" type="slidenum">
              <a:rPr lang="en-US" smtClean="0"/>
              <a:t>5</a:t>
            </a:fld>
            <a:endParaRPr lang="en-US"/>
          </a:p>
        </p:txBody>
      </p:sp>
    </p:spTree>
    <p:extLst>
      <p:ext uri="{BB962C8B-B14F-4D97-AF65-F5344CB8AC3E}">
        <p14:creationId xmlns:p14="http://schemas.microsoft.com/office/powerpoint/2010/main" val="1673550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alternative to shoreline hardening in use in Northeast Florida is</a:t>
            </a:r>
            <a:r>
              <a:rPr lang="en-US" baseline="0" dirty="0" smtClean="0"/>
              <a:t> a living shoreline. Oyster shells, limestone rock, or other natural materials are placed along saltmarsh shorelines where oyster spat can take hold and build up a living structure that protects the shoreline from wave erosion. Living shorelines also trap sediment and maintain foraging and nesting habitat for birds.</a:t>
            </a:r>
            <a:endParaRPr lang="en-US" dirty="0"/>
          </a:p>
        </p:txBody>
      </p:sp>
      <p:sp>
        <p:nvSpPr>
          <p:cNvPr id="4" name="Slide Number Placeholder 3"/>
          <p:cNvSpPr>
            <a:spLocks noGrp="1"/>
          </p:cNvSpPr>
          <p:nvPr>
            <p:ph type="sldNum" sz="quarter" idx="10"/>
          </p:nvPr>
        </p:nvSpPr>
        <p:spPr/>
        <p:txBody>
          <a:bodyPr/>
          <a:lstStyle/>
          <a:p>
            <a:fld id="{7C231171-D4B4-42F2-B1FE-733657CA93BB}" type="slidenum">
              <a:rPr lang="en-US" smtClean="0"/>
              <a:t>6</a:t>
            </a:fld>
            <a:endParaRPr lang="en-US"/>
          </a:p>
        </p:txBody>
      </p:sp>
    </p:spTree>
    <p:extLst>
      <p:ext uri="{BB962C8B-B14F-4D97-AF65-F5344CB8AC3E}">
        <p14:creationId xmlns:p14="http://schemas.microsoft.com/office/powerpoint/2010/main" val="772965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alternative to hardened</a:t>
            </a:r>
            <a:r>
              <a:rPr lang="en-US" baseline="0" dirty="0" smtClean="0"/>
              <a:t> shoreline structures is to purchase and protect undeveloped land adjacent to the coast that will provide pathways for coastal habitat and coastal wildlife to reestablish naturally farther inland.  (This example is state-owned land on the west side of Charlotte Harbor.)</a:t>
            </a:r>
            <a:endParaRPr lang="en-US" dirty="0"/>
          </a:p>
        </p:txBody>
      </p:sp>
      <p:sp>
        <p:nvSpPr>
          <p:cNvPr id="4" name="Slide Number Placeholder 3"/>
          <p:cNvSpPr>
            <a:spLocks noGrp="1"/>
          </p:cNvSpPr>
          <p:nvPr>
            <p:ph type="sldNum" sz="quarter" idx="10"/>
          </p:nvPr>
        </p:nvSpPr>
        <p:spPr/>
        <p:txBody>
          <a:bodyPr/>
          <a:lstStyle/>
          <a:p>
            <a:fld id="{7C231171-D4B4-42F2-B1FE-733657CA93BB}" type="slidenum">
              <a:rPr lang="en-US" smtClean="0"/>
              <a:t>7</a:t>
            </a:fld>
            <a:endParaRPr lang="en-US"/>
          </a:p>
        </p:txBody>
      </p:sp>
    </p:spTree>
    <p:extLst>
      <p:ext uri="{BB962C8B-B14F-4D97-AF65-F5344CB8AC3E}">
        <p14:creationId xmlns:p14="http://schemas.microsoft.com/office/powerpoint/2010/main" val="1910260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ask you to become knowledgeable about coastal birds and wildlife and work</a:t>
            </a:r>
            <a:r>
              <a:rPr lang="en-US" baseline="0" dirty="0" smtClean="0"/>
              <a:t> with us to find ways that will allow both wildlife and people to adapt to the inevitable reshaping of Florida’s coastline as sea levels rise.</a:t>
            </a:r>
            <a:endParaRPr lang="en-US" dirty="0"/>
          </a:p>
        </p:txBody>
      </p:sp>
      <p:sp>
        <p:nvSpPr>
          <p:cNvPr id="4" name="Slide Number Placeholder 3"/>
          <p:cNvSpPr>
            <a:spLocks noGrp="1"/>
          </p:cNvSpPr>
          <p:nvPr>
            <p:ph type="sldNum" sz="quarter" idx="10"/>
          </p:nvPr>
        </p:nvSpPr>
        <p:spPr/>
        <p:txBody>
          <a:bodyPr/>
          <a:lstStyle/>
          <a:p>
            <a:fld id="{7C231171-D4B4-42F2-B1FE-733657CA93BB}" type="slidenum">
              <a:rPr lang="en-US" smtClean="0"/>
              <a:t>8</a:t>
            </a:fld>
            <a:endParaRPr lang="en-US"/>
          </a:p>
        </p:txBody>
      </p:sp>
    </p:spTree>
    <p:extLst>
      <p:ext uri="{BB962C8B-B14F-4D97-AF65-F5344CB8AC3E}">
        <p14:creationId xmlns:p14="http://schemas.microsoft.com/office/powerpoint/2010/main" val="2818379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838142E7-1EFC-4789-8713-03FE9D863053}" type="datetimeFigureOut">
              <a:rPr lang="en-US" smtClean="0"/>
              <a:t>10/15/2014</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13B7BA11-BF4A-4E96-8D20-5DE37778F750}" type="slidenum">
              <a:rPr lang="en-US" smtClean="0"/>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38142E7-1EFC-4789-8713-03FE9D863053}" type="datetimeFigureOut">
              <a:rPr lang="en-US" smtClean="0"/>
              <a:t>10/15/2014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3B7BA11-BF4A-4E96-8D20-5DE37778F75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38142E7-1EFC-4789-8713-03FE9D863053}" type="datetimeFigureOut">
              <a:rPr lang="en-US" smtClean="0"/>
              <a:t>10/15/2014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3B7BA11-BF4A-4E96-8D20-5DE37778F75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38142E7-1EFC-4789-8713-03FE9D863053}" type="datetimeFigureOut">
              <a:rPr lang="en-US" smtClean="0"/>
              <a:t>10/15/2014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3B7BA11-BF4A-4E96-8D20-5DE37778F75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838142E7-1EFC-4789-8713-03FE9D863053}" type="datetimeFigureOut">
              <a:rPr lang="en-US" smtClean="0"/>
              <a:t>10/15/2014</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13B7BA11-BF4A-4E96-8D20-5DE37778F750}" type="slidenum">
              <a:rPr lang="en-US" smtClean="0"/>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38142E7-1EFC-4789-8713-03FE9D863053}" type="datetimeFigureOut">
              <a:rPr lang="en-US" smtClean="0"/>
              <a:t>10/15/2014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13B7BA11-BF4A-4E96-8D20-5DE37778F750}" type="slidenum">
              <a:rPr lang="en-US" smtClean="0"/>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38142E7-1EFC-4789-8713-03FE9D863053}" type="datetimeFigureOut">
              <a:rPr lang="en-US" smtClean="0"/>
              <a:t>10/15/2014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13B7BA11-BF4A-4E96-8D20-5DE37778F75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38142E7-1EFC-4789-8713-03FE9D863053}" type="datetimeFigureOut">
              <a:rPr lang="en-US" smtClean="0"/>
              <a:t>10/15/2014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13B7BA11-BF4A-4E96-8D20-5DE37778F750}" type="slidenum">
              <a:rPr lang="en-US" smtClean="0"/>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838142E7-1EFC-4789-8713-03FE9D863053}" type="datetimeFigureOut">
              <a:rPr lang="en-US" smtClean="0"/>
              <a:t>10/15/2014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13B7BA11-BF4A-4E96-8D20-5DE37778F75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838142E7-1EFC-4789-8713-03FE9D863053}" type="datetimeFigureOut">
              <a:rPr lang="en-US" smtClean="0"/>
              <a:t>10/15/2014</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13B7BA11-BF4A-4E96-8D20-5DE37778F750}" type="slidenum">
              <a:rPr lang="en-US" smtClean="0"/>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838142E7-1EFC-4789-8713-03FE9D863053}" type="datetimeFigureOut">
              <a:rPr lang="en-US" smtClean="0"/>
              <a:t>10/15/2014</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13B7BA11-BF4A-4E96-8D20-5DE37778F750}" type="slidenum">
              <a:rPr lang="en-US" smtClean="0"/>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838142E7-1EFC-4789-8713-03FE9D863053}" type="datetimeFigureOut">
              <a:rPr lang="en-US" smtClean="0"/>
              <a:t>10/15/2014</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13B7BA11-BF4A-4E96-8D20-5DE37778F750}" type="slidenum">
              <a:rPr lang="en-US" smtClean="0"/>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floridaclimatemessenger.com" TargetMode="External"/><Relationship Id="rId1" Type="http://schemas.openxmlformats.org/officeDocument/2006/relationships/slideLayout" Target="../slideLayouts/slideLayout7.xml"/><Relationship Id="rId4" Type="http://schemas.openxmlformats.org/officeDocument/2006/relationships/image" Target="../media/image14.wmf"/></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8460" y="381000"/>
            <a:ext cx="7848600" cy="1908175"/>
          </a:xfrm>
        </p:spPr>
        <p:txBody>
          <a:bodyPr>
            <a:normAutofit fontScale="90000"/>
          </a:bodyPr>
          <a:lstStyle/>
          <a:p>
            <a:r>
              <a:rPr lang="en-US" dirty="0" smtClean="0"/>
              <a:t>Rising Seas: </a:t>
            </a:r>
            <a:br>
              <a:rPr lang="en-US" dirty="0" smtClean="0"/>
            </a:br>
            <a:r>
              <a:rPr lang="en-US" dirty="0" smtClean="0"/>
              <a:t>Florida’s Vulnerable Coastal Birds and Habitats</a:t>
            </a:r>
            <a:endParaRPr lang="en-US"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676400" y="2907377"/>
            <a:ext cx="3031300" cy="2898734"/>
          </a:xfrm>
          <a:prstGeom prst="rect">
            <a:avLst/>
          </a:prstGeom>
          <a:ln>
            <a:solidFill>
              <a:schemeClr val="accent1"/>
            </a:solidFill>
          </a:ln>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724399" y="2907377"/>
            <a:ext cx="3078377" cy="2898734"/>
          </a:xfrm>
          <a:prstGeom prst="rect">
            <a:avLst/>
          </a:prstGeom>
          <a:ln>
            <a:solidFill>
              <a:schemeClr val="accent1"/>
            </a:solidFill>
          </a:ln>
        </p:spPr>
      </p:pic>
      <p:sp>
        <p:nvSpPr>
          <p:cNvPr id="10" name="TextBox 9"/>
          <p:cNvSpPr txBox="1"/>
          <p:nvPr/>
        </p:nvSpPr>
        <p:spPr>
          <a:xfrm>
            <a:off x="1828800" y="4944513"/>
            <a:ext cx="1180264" cy="461665"/>
          </a:xfrm>
          <a:prstGeom prst="rect">
            <a:avLst/>
          </a:prstGeom>
          <a:noFill/>
        </p:spPr>
        <p:txBody>
          <a:bodyPr wrap="square" rtlCol="0">
            <a:spAutoFit/>
          </a:bodyPr>
          <a:lstStyle/>
          <a:p>
            <a:pPr algn="ctr"/>
            <a:r>
              <a:rPr lang="en-US" sz="2400" dirty="0" smtClean="0"/>
              <a:t>1995</a:t>
            </a:r>
            <a:endParaRPr lang="en-US" sz="2400" dirty="0"/>
          </a:p>
        </p:txBody>
      </p:sp>
      <p:sp>
        <p:nvSpPr>
          <p:cNvPr id="11" name="TextBox 10"/>
          <p:cNvSpPr txBox="1"/>
          <p:nvPr/>
        </p:nvSpPr>
        <p:spPr>
          <a:xfrm>
            <a:off x="4876800" y="4953000"/>
            <a:ext cx="1066800" cy="461665"/>
          </a:xfrm>
          <a:prstGeom prst="rect">
            <a:avLst/>
          </a:prstGeom>
          <a:noFill/>
        </p:spPr>
        <p:txBody>
          <a:bodyPr wrap="square" rtlCol="0">
            <a:spAutoFit/>
          </a:bodyPr>
          <a:lstStyle/>
          <a:p>
            <a:pPr algn="ctr"/>
            <a:r>
              <a:rPr lang="en-US" sz="2400" dirty="0" smtClean="0"/>
              <a:t>2014</a:t>
            </a:r>
            <a:endParaRPr lang="en-US" sz="2400" dirty="0"/>
          </a:p>
        </p:txBody>
      </p:sp>
      <p:sp>
        <p:nvSpPr>
          <p:cNvPr id="5" name="TextBox 4"/>
          <p:cNvSpPr txBox="1"/>
          <p:nvPr/>
        </p:nvSpPr>
        <p:spPr>
          <a:xfrm>
            <a:off x="3695700" y="2886497"/>
            <a:ext cx="2057400" cy="400110"/>
          </a:xfrm>
          <a:prstGeom prst="rect">
            <a:avLst/>
          </a:prstGeom>
          <a:solidFill>
            <a:schemeClr val="bg2">
              <a:lumMod val="75000"/>
            </a:schemeClr>
          </a:solidFill>
        </p:spPr>
        <p:txBody>
          <a:bodyPr wrap="square" rtlCol="0">
            <a:spAutoFit/>
          </a:bodyPr>
          <a:lstStyle/>
          <a:p>
            <a:pPr algn="ctr"/>
            <a:r>
              <a:rPr lang="en-US" sz="2000" dirty="0" smtClean="0"/>
              <a:t>Egmont Key</a:t>
            </a:r>
            <a:endParaRPr lang="en-US" sz="2000" dirty="0"/>
          </a:p>
        </p:txBody>
      </p:sp>
      <p:sp>
        <p:nvSpPr>
          <p:cNvPr id="8" name="TextBox 7"/>
          <p:cNvSpPr txBox="1"/>
          <p:nvPr/>
        </p:nvSpPr>
        <p:spPr>
          <a:xfrm>
            <a:off x="2743200" y="6070370"/>
            <a:ext cx="4724400" cy="769441"/>
          </a:xfrm>
          <a:prstGeom prst="rect">
            <a:avLst/>
          </a:prstGeom>
          <a:noFill/>
        </p:spPr>
        <p:txBody>
          <a:bodyPr wrap="square" rtlCol="0">
            <a:spAutoFit/>
          </a:bodyPr>
          <a:lstStyle/>
          <a:p>
            <a:r>
              <a:rPr lang="en-US" sz="4400" dirty="0" smtClean="0">
                <a:latin typeface="Granjon" pitchFamily="18" charset="0"/>
              </a:rPr>
              <a:t>Audubon </a:t>
            </a:r>
            <a:r>
              <a:rPr lang="en-US" sz="2700" dirty="0" smtClean="0">
                <a:latin typeface="Gill Sans MT" panose="020B0502020104020203" pitchFamily="34" charset="0"/>
              </a:rPr>
              <a:t>FLORIDA</a:t>
            </a:r>
            <a:endParaRPr lang="en-US" sz="2700" dirty="0">
              <a:latin typeface="Gill Sans MT" panose="020B0502020104020203" pitchFamily="34" charset="0"/>
            </a:endParaRPr>
          </a:p>
        </p:txBody>
      </p:sp>
    </p:spTree>
    <p:extLst>
      <p:ext uri="{BB962C8B-B14F-4D97-AF65-F5344CB8AC3E}">
        <p14:creationId xmlns:p14="http://schemas.microsoft.com/office/powerpoint/2010/main" val="199027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676400"/>
            <a:ext cx="7391399" cy="2369880"/>
          </a:xfrm>
          <a:prstGeom prst="rect">
            <a:avLst/>
          </a:prstGeom>
          <a:noFill/>
        </p:spPr>
        <p:txBody>
          <a:bodyPr wrap="square" rtlCol="0">
            <a:spAutoFit/>
          </a:bodyPr>
          <a:lstStyle/>
          <a:p>
            <a:pPr algn="ctr"/>
            <a:r>
              <a:rPr lang="en-US" sz="2800" b="1" dirty="0" smtClean="0">
                <a:solidFill>
                  <a:schemeClr val="bg1">
                    <a:lumMod val="95000"/>
                    <a:lumOff val="5000"/>
                  </a:schemeClr>
                </a:solidFill>
                <a:latin typeface="+mj-lt"/>
              </a:rPr>
              <a:t>Learn more </a:t>
            </a:r>
          </a:p>
          <a:p>
            <a:pPr algn="ctr"/>
            <a:r>
              <a:rPr lang="en-US" sz="2800" b="1" dirty="0" smtClean="0">
                <a:solidFill>
                  <a:schemeClr val="bg1">
                    <a:lumMod val="95000"/>
                    <a:lumOff val="5000"/>
                  </a:schemeClr>
                </a:solidFill>
                <a:latin typeface="+mj-lt"/>
              </a:rPr>
              <a:t>about sea level rise and coastal habitat</a:t>
            </a:r>
          </a:p>
          <a:p>
            <a:pPr algn="ctr"/>
            <a:endParaRPr lang="en-US" sz="2400" dirty="0" smtClean="0">
              <a:hlinkClick r:id="rId2" action="ppaction://hlinkfile"/>
            </a:endParaRPr>
          </a:p>
          <a:p>
            <a:pPr algn="ctr"/>
            <a:r>
              <a:rPr lang="en-US" sz="3200" b="1" dirty="0" smtClean="0">
                <a:solidFill>
                  <a:schemeClr val="accent6">
                    <a:lumMod val="25000"/>
                  </a:schemeClr>
                </a:solidFill>
              </a:rPr>
              <a:t>FloridaClimateMessenger.com</a:t>
            </a:r>
          </a:p>
          <a:p>
            <a:pPr algn="ctr"/>
            <a:endParaRPr lang="en-US" dirty="0" smtClean="0"/>
          </a:p>
          <a:p>
            <a:endParaRPr lang="en-US" dirty="0"/>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96325" y="3627518"/>
            <a:ext cx="8766563" cy="3001882"/>
          </a:xfrm>
          <a:prstGeom prst="rect">
            <a:avLst/>
          </a:prstGeom>
          <a:ln>
            <a:solidFill>
              <a:schemeClr val="accent1"/>
            </a:solidFill>
          </a:ln>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8807" y="436967"/>
            <a:ext cx="5181600" cy="951434"/>
          </a:xfrm>
          <a:prstGeom prst="rect">
            <a:avLst/>
          </a:prstGeom>
        </p:spPr>
      </p:pic>
    </p:spTree>
    <p:extLst>
      <p:ext uri="{BB962C8B-B14F-4D97-AF65-F5344CB8AC3E}">
        <p14:creationId xmlns:p14="http://schemas.microsoft.com/office/powerpoint/2010/main" val="3180449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DSC_0040.JPG"/>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685800"/>
            <a:ext cx="9144000" cy="5591194"/>
          </a:xfrm>
          <a:prstGeom prst="rect">
            <a:avLst/>
          </a:prstGeom>
          <a:noFill/>
          <a:ln w="15875">
            <a:solidFill>
              <a:schemeClr val="accent1"/>
            </a:solidFill>
            <a:miter lim="800000"/>
            <a:headEnd/>
            <a:tailEnd/>
          </a:ln>
        </p:spPr>
      </p:pic>
      <p:sp>
        <p:nvSpPr>
          <p:cNvPr id="3" name="TextBox 2"/>
          <p:cNvSpPr txBox="1"/>
          <p:nvPr/>
        </p:nvSpPr>
        <p:spPr>
          <a:xfrm>
            <a:off x="762000" y="5029200"/>
            <a:ext cx="7239000" cy="954107"/>
          </a:xfrm>
          <a:prstGeom prst="rect">
            <a:avLst/>
          </a:prstGeom>
          <a:noFill/>
        </p:spPr>
        <p:txBody>
          <a:bodyPr wrap="square" rtlCol="0">
            <a:spAutoFit/>
          </a:bodyPr>
          <a:lstStyle/>
          <a:p>
            <a:pPr algn="ctr"/>
            <a:r>
              <a:rPr lang="en-US" sz="2800" dirty="0" smtClean="0">
                <a:solidFill>
                  <a:schemeClr val="bg1"/>
                </a:solidFill>
              </a:rPr>
              <a:t>Florida’s coastal beaches are prized by millions of people…</a:t>
            </a:r>
            <a:endParaRPr lang="en-US" sz="2800" dirty="0">
              <a:solidFill>
                <a:schemeClr val="bg1"/>
              </a:solidFill>
            </a:endParaRPr>
          </a:p>
        </p:txBody>
      </p:sp>
    </p:spTree>
    <p:extLst>
      <p:ext uri="{BB962C8B-B14F-4D97-AF65-F5344CB8AC3E}">
        <p14:creationId xmlns:p14="http://schemas.microsoft.com/office/powerpoint/2010/main" val="809093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598" y="990600"/>
            <a:ext cx="3532859" cy="2246769"/>
          </a:xfrm>
          <a:prstGeom prst="rect">
            <a:avLst/>
          </a:prstGeom>
          <a:noFill/>
        </p:spPr>
        <p:txBody>
          <a:bodyPr wrap="square" rtlCol="0">
            <a:spAutoFit/>
          </a:bodyPr>
          <a:lstStyle/>
          <a:p>
            <a:r>
              <a:rPr lang="en-US" sz="2800" dirty="0" smtClean="0"/>
              <a:t>… but our coastlines are irreplaceable habitat for birds, sea turtles, and other wildlife.</a:t>
            </a:r>
            <a:endParaRPr lang="en-US" sz="2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7990" y="71065"/>
            <a:ext cx="5230141" cy="6663824"/>
          </a:xfrm>
          <a:prstGeom prst="rect">
            <a:avLst/>
          </a:prstGeom>
          <a:ln>
            <a:solidFill>
              <a:schemeClr val="accent1"/>
            </a:solidFill>
          </a:ln>
        </p:spPr>
      </p:pic>
      <p:sp>
        <p:nvSpPr>
          <p:cNvPr id="4" name="TextBox 3"/>
          <p:cNvSpPr txBox="1"/>
          <p:nvPr/>
        </p:nvSpPr>
        <p:spPr>
          <a:xfrm>
            <a:off x="7047411" y="6488668"/>
            <a:ext cx="1981200" cy="246221"/>
          </a:xfrm>
          <a:prstGeom prst="rect">
            <a:avLst/>
          </a:prstGeom>
          <a:noFill/>
        </p:spPr>
        <p:txBody>
          <a:bodyPr wrap="square" rtlCol="0">
            <a:spAutoFit/>
          </a:bodyPr>
          <a:lstStyle/>
          <a:p>
            <a:pPr algn="r"/>
            <a:r>
              <a:rPr lang="en-US" sz="1000" dirty="0" smtClean="0">
                <a:solidFill>
                  <a:schemeClr val="tx2">
                    <a:lumMod val="25000"/>
                  </a:schemeClr>
                </a:solidFill>
              </a:rPr>
              <a:t>Photo credit: Tom Carey</a:t>
            </a:r>
            <a:endParaRPr lang="en-US" sz="1000" dirty="0">
              <a:solidFill>
                <a:schemeClr val="tx2">
                  <a:lumMod val="25000"/>
                </a:schemeClr>
              </a:solidFill>
            </a:endParaRPr>
          </a:p>
        </p:txBody>
      </p:sp>
    </p:spTree>
    <p:extLst>
      <p:ext uri="{BB962C8B-B14F-4D97-AF65-F5344CB8AC3E}">
        <p14:creationId xmlns:p14="http://schemas.microsoft.com/office/powerpoint/2010/main" val="948790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0"/>
            <a:ext cx="9144000" cy="6096000"/>
          </a:xfrm>
          <a:prstGeom prst="rect">
            <a:avLst/>
          </a:prstGeom>
          <a:ln>
            <a:solidFill>
              <a:schemeClr val="accent1"/>
            </a:solidFill>
          </a:ln>
        </p:spPr>
      </p:pic>
      <p:sp>
        <p:nvSpPr>
          <p:cNvPr id="5" name="TextBox 4"/>
          <p:cNvSpPr txBox="1"/>
          <p:nvPr/>
        </p:nvSpPr>
        <p:spPr>
          <a:xfrm>
            <a:off x="2376055" y="5181599"/>
            <a:ext cx="6172200" cy="954107"/>
          </a:xfrm>
          <a:prstGeom prst="rect">
            <a:avLst/>
          </a:prstGeom>
          <a:noFill/>
        </p:spPr>
        <p:txBody>
          <a:bodyPr wrap="square" rtlCol="0">
            <a:spAutoFit/>
          </a:bodyPr>
          <a:lstStyle/>
          <a:p>
            <a:pPr algn="ctr"/>
            <a:r>
              <a:rPr lang="en-US" sz="2800" dirty="0" smtClean="0">
                <a:solidFill>
                  <a:schemeClr val="bg1"/>
                </a:solidFill>
              </a:rPr>
              <a:t>Sea level rise is already evident along Florida’s coastlines… </a:t>
            </a:r>
            <a:endParaRPr lang="en-US" sz="2800" dirty="0">
              <a:solidFill>
                <a:schemeClr val="bg1"/>
              </a:solidFill>
            </a:endParaRPr>
          </a:p>
        </p:txBody>
      </p:sp>
      <p:sp>
        <p:nvSpPr>
          <p:cNvPr id="6" name="TextBox 5"/>
          <p:cNvSpPr txBox="1"/>
          <p:nvPr/>
        </p:nvSpPr>
        <p:spPr>
          <a:xfrm>
            <a:off x="0" y="381000"/>
            <a:ext cx="2590800" cy="246221"/>
          </a:xfrm>
          <a:prstGeom prst="rect">
            <a:avLst/>
          </a:prstGeom>
          <a:noFill/>
        </p:spPr>
        <p:txBody>
          <a:bodyPr wrap="square" rtlCol="0">
            <a:spAutoFit/>
          </a:bodyPr>
          <a:lstStyle/>
          <a:p>
            <a:r>
              <a:rPr lang="en-US" sz="1000" dirty="0" smtClean="0">
                <a:solidFill>
                  <a:schemeClr val="tx2">
                    <a:lumMod val="50000"/>
                  </a:schemeClr>
                </a:solidFill>
              </a:rPr>
              <a:t>Photo credit: Dave Kandz</a:t>
            </a:r>
            <a:endParaRPr lang="en-US" sz="1000" dirty="0">
              <a:solidFill>
                <a:schemeClr val="tx2">
                  <a:lumMod val="50000"/>
                </a:schemeClr>
              </a:solidFill>
            </a:endParaRPr>
          </a:p>
        </p:txBody>
      </p:sp>
    </p:spTree>
    <p:extLst>
      <p:ext uri="{BB962C8B-B14F-4D97-AF65-F5344CB8AC3E}">
        <p14:creationId xmlns:p14="http://schemas.microsoft.com/office/powerpoint/2010/main" val="402301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4071"/>
            <a:ext cx="9144000" cy="6092761"/>
          </a:xfrm>
          <a:prstGeom prst="rect">
            <a:avLst/>
          </a:prstGeom>
          <a:ln>
            <a:solidFill>
              <a:schemeClr val="accent1"/>
            </a:solidFill>
          </a:ln>
        </p:spPr>
      </p:pic>
      <p:sp>
        <p:nvSpPr>
          <p:cNvPr id="3" name="Rectangle 2"/>
          <p:cNvSpPr/>
          <p:nvPr/>
        </p:nvSpPr>
        <p:spPr>
          <a:xfrm>
            <a:off x="2819400" y="374071"/>
            <a:ext cx="6096000" cy="954107"/>
          </a:xfrm>
          <a:prstGeom prst="rect">
            <a:avLst/>
          </a:prstGeom>
        </p:spPr>
        <p:txBody>
          <a:bodyPr wrap="square">
            <a:spAutoFit/>
          </a:bodyPr>
          <a:lstStyle/>
          <a:p>
            <a:pPr algn="ctr"/>
            <a:r>
              <a:rPr lang="en-US" sz="2800" dirty="0" smtClean="0"/>
              <a:t>…and hardening our coastlines will not hold back the ocean indefinitely. </a:t>
            </a:r>
          </a:p>
        </p:txBody>
      </p:sp>
      <p:sp>
        <p:nvSpPr>
          <p:cNvPr id="4" name="TextBox 3"/>
          <p:cNvSpPr txBox="1"/>
          <p:nvPr/>
        </p:nvSpPr>
        <p:spPr>
          <a:xfrm>
            <a:off x="228600" y="6220610"/>
            <a:ext cx="2590800" cy="246221"/>
          </a:xfrm>
          <a:prstGeom prst="rect">
            <a:avLst/>
          </a:prstGeom>
          <a:noFill/>
        </p:spPr>
        <p:txBody>
          <a:bodyPr wrap="square" rtlCol="0">
            <a:spAutoFit/>
          </a:bodyPr>
          <a:lstStyle/>
          <a:p>
            <a:r>
              <a:rPr lang="en-US" sz="1000" dirty="0" smtClean="0">
                <a:solidFill>
                  <a:schemeClr val="tx2">
                    <a:lumMod val="75000"/>
                  </a:schemeClr>
                </a:solidFill>
              </a:rPr>
              <a:t>Photo: Dave Kandz</a:t>
            </a:r>
            <a:endParaRPr lang="en-US" sz="1000" dirty="0">
              <a:solidFill>
                <a:schemeClr val="tx2">
                  <a:lumMod val="75000"/>
                </a:schemeClr>
              </a:solidFill>
            </a:endParaRPr>
          </a:p>
        </p:txBody>
      </p:sp>
    </p:spTree>
    <p:extLst>
      <p:ext uri="{BB962C8B-B14F-4D97-AF65-F5344CB8AC3E}">
        <p14:creationId xmlns:p14="http://schemas.microsoft.com/office/powerpoint/2010/main" val="4006929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690336"/>
            <a:ext cx="4572000" cy="1477328"/>
          </a:xfrm>
          <a:prstGeom prst="rect">
            <a:avLst/>
          </a:prstGeom>
        </p:spPr>
        <p:txBody>
          <a:bodyPr>
            <a:spAutoFit/>
          </a:bodyPr>
          <a:lstStyle/>
          <a:p>
            <a:r>
              <a:rPr lang="en-US" dirty="0">
                <a:solidFill>
                  <a:schemeClr val="bg1"/>
                </a:solidFill>
              </a:rPr>
              <a:t>One promising method of managing saltmarsh erosion that has been used in northeast Florida is a living shoreline that protects the saltmarsh and allows it to rebuild naturally.</a:t>
            </a:r>
          </a:p>
        </p:txBody>
      </p:sp>
      <p:pic>
        <p:nvPicPr>
          <p:cNvPr id="2052"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69322" y="265797"/>
            <a:ext cx="8205355" cy="632640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35314" y="4038600"/>
            <a:ext cx="4774886" cy="1938992"/>
          </a:xfrm>
          <a:prstGeom prst="rect">
            <a:avLst/>
          </a:prstGeom>
        </p:spPr>
        <p:txBody>
          <a:bodyPr wrap="square">
            <a:spAutoFit/>
          </a:bodyPr>
          <a:lstStyle/>
          <a:p>
            <a:r>
              <a:rPr lang="en-US" sz="2400" dirty="0" smtClean="0"/>
              <a:t>Alternative:</a:t>
            </a:r>
          </a:p>
          <a:p>
            <a:endParaRPr lang="en-US" sz="2400" dirty="0" smtClean="0"/>
          </a:p>
          <a:p>
            <a:r>
              <a:rPr lang="en-US" sz="2400" dirty="0" smtClean="0"/>
              <a:t>A </a:t>
            </a:r>
            <a:r>
              <a:rPr lang="en-US" sz="2400" dirty="0" smtClean="0">
                <a:solidFill>
                  <a:srgbClr val="FFFF00"/>
                </a:solidFill>
              </a:rPr>
              <a:t>“living shoreline” </a:t>
            </a:r>
            <a:r>
              <a:rPr lang="en-US" sz="2400" dirty="0" smtClean="0"/>
              <a:t>protects saltmarsh and allows it to rebuild naturally.</a:t>
            </a:r>
            <a:endParaRPr lang="en-US" sz="2400" dirty="0"/>
          </a:p>
        </p:txBody>
      </p:sp>
      <p:sp>
        <p:nvSpPr>
          <p:cNvPr id="6" name="Right Arrow 5"/>
          <p:cNvSpPr/>
          <p:nvPr/>
        </p:nvSpPr>
        <p:spPr>
          <a:xfrm rot="20397253">
            <a:off x="1119784" y="3245554"/>
            <a:ext cx="1200657" cy="484632"/>
          </a:xfrm>
          <a:prstGeom prst="rightArrow">
            <a:avLst>
              <a:gd name="adj1" fmla="val 50000"/>
              <a:gd name="adj2" fmla="val 87381"/>
            </a:avLst>
          </a:prstGeom>
          <a:solidFill>
            <a:srgbClr val="45D14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2964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80999" y="415636"/>
            <a:ext cx="8565725" cy="5978236"/>
          </a:xfrm>
          <a:prstGeom prst="rect">
            <a:avLst/>
          </a:prstGeom>
          <a:ln>
            <a:solidFill>
              <a:schemeClr val="accent1"/>
            </a:solidFill>
          </a:ln>
        </p:spPr>
      </p:pic>
      <p:sp>
        <p:nvSpPr>
          <p:cNvPr id="3" name="Rectangle 2"/>
          <p:cNvSpPr/>
          <p:nvPr/>
        </p:nvSpPr>
        <p:spPr>
          <a:xfrm>
            <a:off x="3053820" y="4516122"/>
            <a:ext cx="5486400" cy="1384995"/>
          </a:xfrm>
          <a:prstGeom prst="rect">
            <a:avLst/>
          </a:prstGeom>
          <a:solidFill>
            <a:schemeClr val="accent1">
              <a:lumMod val="75000"/>
            </a:schemeClr>
          </a:solidFill>
        </p:spPr>
        <p:txBody>
          <a:bodyPr wrap="square">
            <a:spAutoFit/>
          </a:bodyPr>
          <a:lstStyle/>
          <a:p>
            <a:pPr algn="r"/>
            <a:r>
              <a:rPr lang="en-US" sz="2800" dirty="0" smtClean="0"/>
              <a:t>Alternative: allow beaches to migrate inland by preserving adjacent undeveloped uplands  </a:t>
            </a:r>
            <a:endParaRPr lang="en-US" sz="2800" dirty="0"/>
          </a:p>
        </p:txBody>
      </p:sp>
      <p:sp>
        <p:nvSpPr>
          <p:cNvPr id="5" name="Right Arrow 4"/>
          <p:cNvSpPr/>
          <p:nvPr/>
        </p:nvSpPr>
        <p:spPr>
          <a:xfrm rot="8865567">
            <a:off x="7023798" y="1976199"/>
            <a:ext cx="1503023" cy="484632"/>
          </a:xfrm>
          <a:prstGeom prst="rightArrow">
            <a:avLst>
              <a:gd name="adj1" fmla="val 50000"/>
              <a:gd name="adj2" fmla="val 7150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6118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2508" y="344051"/>
            <a:ext cx="8534400" cy="1384995"/>
          </a:xfrm>
          <a:prstGeom prst="rect">
            <a:avLst/>
          </a:prstGeom>
        </p:spPr>
        <p:txBody>
          <a:bodyPr wrap="square">
            <a:spAutoFit/>
          </a:bodyPr>
          <a:lstStyle/>
          <a:p>
            <a:pPr algn="ctr"/>
            <a:r>
              <a:rPr lang="en-US" sz="2800" dirty="0" smtClean="0"/>
              <a:t>Learn </a:t>
            </a:r>
            <a:r>
              <a:rPr lang="en-US" sz="2800" dirty="0"/>
              <a:t>more about </a:t>
            </a:r>
            <a:r>
              <a:rPr lang="en-US" sz="2800" dirty="0" smtClean="0"/>
              <a:t>birds </a:t>
            </a:r>
            <a:r>
              <a:rPr lang="en-US" sz="2800" dirty="0"/>
              <a:t>and wildlife </a:t>
            </a:r>
            <a:r>
              <a:rPr lang="en-US" sz="2800" dirty="0" smtClean="0"/>
              <a:t>living in coastal areas and how to </a:t>
            </a:r>
            <a:r>
              <a:rPr lang="en-US" sz="2800" dirty="0"/>
              <a:t>protect their habitat in the face of sea level rise.  </a:t>
            </a:r>
            <a:r>
              <a:rPr lang="en-US" sz="2800" dirty="0" smtClean="0"/>
              <a:t> </a:t>
            </a:r>
            <a:endParaRPr lang="en-US" sz="2800" dirty="0"/>
          </a:p>
        </p:txBody>
      </p:sp>
      <p:pic>
        <p:nvPicPr>
          <p:cNvPr id="6" name="Picture 2" descr="C:\Users\mborboen\AppData\Local\Microsoft\Windows\Temporary Internet Files\Content.Outlook\PJP08N3L\David Macri - Jr cons award photo.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33017" y="1800891"/>
            <a:ext cx="7159508" cy="4789320"/>
          </a:xfrm>
          <a:prstGeom prst="rect">
            <a:avLst/>
          </a:prstGeom>
          <a:noFill/>
          <a:ln w="28575">
            <a:solidFill>
              <a:schemeClr val="bg2"/>
            </a:solid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096000" y="6248400"/>
            <a:ext cx="1828800" cy="246221"/>
          </a:xfrm>
          <a:prstGeom prst="rect">
            <a:avLst/>
          </a:prstGeom>
          <a:noFill/>
        </p:spPr>
        <p:txBody>
          <a:bodyPr wrap="square" rtlCol="0">
            <a:spAutoFit/>
          </a:bodyPr>
          <a:lstStyle/>
          <a:p>
            <a:pPr algn="r"/>
            <a:r>
              <a:rPr lang="en-US" sz="1000" dirty="0" smtClean="0">
                <a:solidFill>
                  <a:schemeClr val="tx2">
                    <a:lumMod val="25000"/>
                  </a:schemeClr>
                </a:solidFill>
              </a:rPr>
              <a:t>Photo: David </a:t>
            </a:r>
            <a:r>
              <a:rPr lang="en-US" sz="1000" dirty="0" err="1" smtClean="0">
                <a:solidFill>
                  <a:schemeClr val="tx2">
                    <a:lumMod val="25000"/>
                  </a:schemeClr>
                </a:solidFill>
              </a:rPr>
              <a:t>Macri</a:t>
            </a:r>
            <a:endParaRPr lang="en-US" sz="1000" dirty="0">
              <a:solidFill>
                <a:schemeClr val="tx2">
                  <a:lumMod val="25000"/>
                </a:schemeClr>
              </a:solidFill>
            </a:endParaRPr>
          </a:p>
        </p:txBody>
      </p:sp>
    </p:spTree>
    <p:extLst>
      <p:ext uri="{BB962C8B-B14F-4D97-AF65-F5344CB8AC3E}">
        <p14:creationId xmlns:p14="http://schemas.microsoft.com/office/powerpoint/2010/main" val="1367646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4114800"/>
            <a:ext cx="7696200" cy="1815882"/>
          </a:xfrm>
          <a:prstGeom prst="rect">
            <a:avLst/>
          </a:prstGeom>
        </p:spPr>
        <p:txBody>
          <a:bodyPr wrap="square">
            <a:spAutoFit/>
          </a:bodyPr>
          <a:lstStyle/>
          <a:p>
            <a:pPr algn="ctr"/>
            <a:r>
              <a:rPr lang="en-US" sz="2800" dirty="0" smtClean="0"/>
              <a:t>Let’s plan for climate change and make sure that our response to sea level rise helps – rather than harms – Florida’s beaches and coastlines.    </a:t>
            </a:r>
            <a:endParaRPr lang="en-US" sz="2800"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039091" y="990602"/>
            <a:ext cx="3743166" cy="2880914"/>
          </a:xfrm>
          <a:prstGeom prst="rect">
            <a:avLst/>
          </a:prstGeom>
          <a:ln>
            <a:solidFill>
              <a:schemeClr val="accent1"/>
            </a:solidFill>
          </a:ln>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2258" y="990601"/>
            <a:ext cx="2990142" cy="2880914"/>
          </a:xfrm>
          <a:prstGeom prst="rect">
            <a:avLst/>
          </a:prstGeom>
          <a:ln>
            <a:solidFill>
              <a:schemeClr val="accent1"/>
            </a:solidFill>
          </a:ln>
        </p:spPr>
      </p:pic>
      <p:sp>
        <p:nvSpPr>
          <p:cNvPr id="4" name="TextBox 3"/>
          <p:cNvSpPr txBox="1"/>
          <p:nvPr/>
        </p:nvSpPr>
        <p:spPr>
          <a:xfrm>
            <a:off x="2590800" y="3581400"/>
            <a:ext cx="2191457" cy="246221"/>
          </a:xfrm>
          <a:prstGeom prst="rect">
            <a:avLst/>
          </a:prstGeom>
          <a:noFill/>
        </p:spPr>
        <p:txBody>
          <a:bodyPr wrap="square" rtlCol="0">
            <a:spAutoFit/>
          </a:bodyPr>
          <a:lstStyle/>
          <a:p>
            <a:pPr algn="r"/>
            <a:r>
              <a:rPr lang="en-US" sz="1000" dirty="0" smtClean="0">
                <a:solidFill>
                  <a:schemeClr val="bg1">
                    <a:lumMod val="50000"/>
                    <a:lumOff val="50000"/>
                  </a:schemeClr>
                </a:solidFill>
              </a:rPr>
              <a:t>Photo: John Nelson</a:t>
            </a:r>
            <a:endParaRPr lang="en-US" sz="1000" dirty="0">
              <a:solidFill>
                <a:schemeClr val="bg1">
                  <a:lumMod val="50000"/>
                  <a:lumOff val="50000"/>
                </a:schemeClr>
              </a:solidFill>
            </a:endParaRPr>
          </a:p>
        </p:txBody>
      </p:sp>
      <p:sp>
        <p:nvSpPr>
          <p:cNvPr id="7" name="TextBox 6"/>
          <p:cNvSpPr txBox="1"/>
          <p:nvPr/>
        </p:nvSpPr>
        <p:spPr>
          <a:xfrm>
            <a:off x="5577724" y="3606539"/>
            <a:ext cx="2191457" cy="246221"/>
          </a:xfrm>
          <a:prstGeom prst="rect">
            <a:avLst/>
          </a:prstGeom>
          <a:noFill/>
        </p:spPr>
        <p:txBody>
          <a:bodyPr wrap="square" rtlCol="0">
            <a:spAutoFit/>
          </a:bodyPr>
          <a:lstStyle/>
          <a:p>
            <a:pPr algn="r"/>
            <a:r>
              <a:rPr lang="en-US" sz="1000" dirty="0" smtClean="0">
                <a:solidFill>
                  <a:schemeClr val="bg1">
                    <a:lumMod val="65000"/>
                    <a:lumOff val="35000"/>
                  </a:schemeClr>
                </a:solidFill>
              </a:rPr>
              <a:t>Photo: John Young</a:t>
            </a:r>
            <a:endParaRPr lang="en-US" sz="1000" dirty="0">
              <a:solidFill>
                <a:schemeClr val="bg1">
                  <a:lumMod val="65000"/>
                  <a:lumOff val="35000"/>
                </a:schemeClr>
              </a:solidFill>
            </a:endParaRPr>
          </a:p>
        </p:txBody>
      </p:sp>
    </p:spTree>
    <p:extLst>
      <p:ext uri="{BB962C8B-B14F-4D97-AF65-F5344CB8AC3E}">
        <p14:creationId xmlns:p14="http://schemas.microsoft.com/office/powerpoint/2010/main" val="269290753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1294</TotalTime>
  <Words>416</Words>
  <Application>Microsoft Office PowerPoint</Application>
  <PresentationFormat>On-screen Show (4:3)</PresentationFormat>
  <Paragraphs>35</Paragraphs>
  <Slides>10</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Calibri</vt:lpstr>
      <vt:lpstr>Gill Sans MT</vt:lpstr>
      <vt:lpstr>Granjon</vt:lpstr>
      <vt:lpstr>Rockwell</vt:lpstr>
      <vt:lpstr>Wingdings 2</vt:lpstr>
      <vt:lpstr>Foundry</vt:lpstr>
      <vt:lpstr>Rising Seas:  Florida’s Vulnerable Coastal Birds and Habitats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Rising Seas: Florida’s Vulnerable Beaches and Islands</dc:title>
  <dc:creator>Korosy, Marianne</dc:creator>
  <cp:lastModifiedBy>Webber, Jonathan</cp:lastModifiedBy>
  <cp:revision>39</cp:revision>
  <dcterms:created xsi:type="dcterms:W3CDTF">2014-10-06T18:58:46Z</dcterms:created>
  <dcterms:modified xsi:type="dcterms:W3CDTF">2014-10-16T00:42:59Z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